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11" r:id="rId2"/>
  </p:sldMasterIdLst>
  <p:notesMasterIdLst>
    <p:notesMasterId r:id="rId63"/>
  </p:notesMasterIdLst>
  <p:handoutMasterIdLst>
    <p:handoutMasterId r:id="rId64"/>
  </p:handoutMasterIdLst>
  <p:sldIdLst>
    <p:sldId id="574" r:id="rId3"/>
    <p:sldId id="514" r:id="rId4"/>
    <p:sldId id="515" r:id="rId5"/>
    <p:sldId id="516" r:id="rId6"/>
    <p:sldId id="517" r:id="rId7"/>
    <p:sldId id="518" r:id="rId8"/>
    <p:sldId id="519" r:id="rId9"/>
    <p:sldId id="520" r:id="rId10"/>
    <p:sldId id="572" r:id="rId11"/>
    <p:sldId id="521" r:id="rId12"/>
    <p:sldId id="522" r:id="rId13"/>
    <p:sldId id="523" r:id="rId14"/>
    <p:sldId id="524" r:id="rId15"/>
    <p:sldId id="525" r:id="rId16"/>
    <p:sldId id="526" r:id="rId17"/>
    <p:sldId id="527" r:id="rId18"/>
    <p:sldId id="528" r:id="rId19"/>
    <p:sldId id="529" r:id="rId20"/>
    <p:sldId id="530" r:id="rId21"/>
    <p:sldId id="531" r:id="rId22"/>
    <p:sldId id="532" r:id="rId23"/>
    <p:sldId id="533"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46" r:id="rId37"/>
    <p:sldId id="547" r:id="rId38"/>
    <p:sldId id="548" r:id="rId39"/>
    <p:sldId id="549" r:id="rId40"/>
    <p:sldId id="550" r:id="rId41"/>
    <p:sldId id="551" r:id="rId42"/>
    <p:sldId id="552" r:id="rId43"/>
    <p:sldId id="553" r:id="rId44"/>
    <p:sldId id="554" r:id="rId45"/>
    <p:sldId id="555" r:id="rId46"/>
    <p:sldId id="556" r:id="rId47"/>
    <p:sldId id="557" r:id="rId48"/>
    <p:sldId id="558" r:id="rId49"/>
    <p:sldId id="559" r:id="rId50"/>
    <p:sldId id="560" r:id="rId51"/>
    <p:sldId id="561" r:id="rId52"/>
    <p:sldId id="562" r:id="rId53"/>
    <p:sldId id="563" r:id="rId54"/>
    <p:sldId id="567" r:id="rId55"/>
    <p:sldId id="568" r:id="rId56"/>
    <p:sldId id="569" r:id="rId57"/>
    <p:sldId id="570" r:id="rId58"/>
    <p:sldId id="571" r:id="rId59"/>
    <p:sldId id="565" r:id="rId60"/>
    <p:sldId id="573" r:id="rId61"/>
    <p:sldId id="260" r:id="rId62"/>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42"/>
    <p:restoredTop sz="89384"/>
  </p:normalViewPr>
  <p:slideViewPr>
    <p:cSldViewPr>
      <p:cViewPr varScale="1">
        <p:scale>
          <a:sx n="113" d="100"/>
          <a:sy n="113" d="100"/>
        </p:scale>
        <p:origin x="688" y="17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11/14/25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11/14/25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1C65747-E6F5-D94A-981D-658B04DED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80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dirty="0">
              <a:latin typeface="Calibri" charset="0"/>
              <a:ea typeface="ＭＳ Ｐゴシック" charset="0"/>
              <a:cs typeface="ＭＳ Ｐゴシック" charset="0"/>
            </a:endParaRPr>
          </a:p>
          <a:p>
            <a:endParaRPr lang="en-US" dirty="0">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a:p>
            <a:pPr>
              <a:defRPr/>
            </a:pPr>
            <a:endParaRPr lang="en-US" dirty="0"/>
          </a:p>
          <a:p>
            <a:pPr>
              <a:defRPr/>
            </a:pPr>
            <a:r>
              <a:rPr lang="en-US" dirty="0"/>
              <a:t>[more on attributes/how to </a:t>
            </a:r>
            <a:r>
              <a:rPr lang="en-US"/>
              <a:t>load attributes file: </a:t>
            </a:r>
            <a:r>
              <a:rPr lang="en-US" dirty="0"/>
              <a:t>https://</a:t>
            </a:r>
            <a:r>
              <a:rPr lang="en-US" dirty="0" err="1"/>
              <a:t>software.broadinstitute.org</a:t>
            </a:r>
            <a:r>
              <a:rPr lang="en-US" dirty="0"/>
              <a:t>/software/</a:t>
            </a:r>
            <a:r>
              <a:rPr lang="en-US" dirty="0" err="1"/>
              <a:t>igv</a:t>
            </a:r>
            <a:r>
              <a:rPr lang="en-US" dirty="0"/>
              <a:t>/</a:t>
            </a:r>
            <a:r>
              <a:rPr lang="en-US" dirty="0" err="1"/>
              <a:t>DisplayOptionsAttributes</a:t>
            </a:r>
            <a:r>
              <a:rPr lang="en-US" dirty="0"/>
              <a:t> , https://</a:t>
            </a:r>
            <a:r>
              <a:rPr lang="en-US" dirty="0" err="1"/>
              <a:t>software.broadinstitute.org</a:t>
            </a:r>
            <a:r>
              <a:rPr lang="en-US" dirty="0"/>
              <a:t>/software/</a:t>
            </a:r>
            <a:r>
              <a:rPr lang="en-US" dirty="0" err="1"/>
              <a:t>igv</a:t>
            </a:r>
            <a:r>
              <a:rPr lang="en-US" dirty="0"/>
              <a:t>/</a:t>
            </a:r>
            <a:r>
              <a:rPr lang="en-US" dirty="0" err="1"/>
              <a:t>SampleInformation</a:t>
            </a:r>
            <a:r>
              <a:rPr lang="en-US" dirty="0"/>
              <a:t> ]</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currently supports more than 30 different file formats [2022: 39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Other helpful links for visualization with IGV:</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AlignmentData</a:t>
            </a:r>
            <a:r>
              <a:rPr lang="en-US" dirty="0"/>
              <a:t> </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interpreting_insert_size</a:t>
            </a:r>
            <a:r>
              <a:rPr lang="en-US" dirty="0"/>
              <a:t> ( for Deletion, Insertion, Inter-chromosomal Rearrangement)</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interpreting_pair_orientations</a:t>
            </a:r>
            <a:r>
              <a:rPr lang="en-US" dirty="0"/>
              <a:t> (for Inversion, Inverted Duplication, Tandem Duplication) </a:t>
            </a: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4156853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424630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217383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8926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0128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24810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099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87119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68655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latin typeface="Segoe UI" charset="0"/>
              <a:ea typeface="ＭＳ Ｐゴシック" charset="0"/>
              <a:cs typeface="ＭＳ Ｐゴシック" charset="0"/>
            </a:endParaRPr>
          </a:p>
        </p:txBody>
      </p:sp>
      <p:pic>
        <p:nvPicPr>
          <p:cNvPr id="5" name="Picture 7" descr="cshl_logo_alternate rgb.png">
            <a:extLst>
              <a:ext uri="{FF2B5EF4-FFF2-40B4-BE49-F238E27FC236}">
                <a16:creationId xmlns:a16="http://schemas.microsoft.com/office/drawing/2014/main" id="{5DC8E3AA-C257-D14E-A5A8-DF7017F43D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1316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6335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8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654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170464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775687337"/>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broadinstitute.org/software/igv/FileForma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4D7320-B7A8-EA4A-8CFC-7C9CDFF48527}"/>
              </a:ext>
            </a:extLst>
          </p:cNvPr>
          <p:cNvSpPr/>
          <p:nvPr/>
        </p:nvSpPr>
        <p:spPr>
          <a:xfrm>
            <a:off x="0" y="2522835"/>
            <a:ext cx="12192000" cy="3889541"/>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cs typeface="Calibri" charset="0"/>
            </a:endParaRPr>
          </a:p>
        </p:txBody>
      </p:sp>
      <p:pic>
        <p:nvPicPr>
          <p:cNvPr id="10" name="Picture 9">
            <a:extLst>
              <a:ext uri="{FF2B5EF4-FFF2-40B4-BE49-F238E27FC236}">
                <a16:creationId xmlns:a16="http://schemas.microsoft.com/office/drawing/2014/main" id="{1D265451-D7FA-324E-8A73-79956D9943F9}"/>
              </a:ext>
            </a:extLst>
          </p:cNvPr>
          <p:cNvPicPr>
            <a:picLocks noChangeAspect="1"/>
          </p:cNvPicPr>
          <p:nvPr/>
        </p:nvPicPr>
        <p:blipFill>
          <a:blip r:embed="rId3"/>
          <a:stretch>
            <a:fillRect/>
          </a:stretch>
        </p:blipFill>
        <p:spPr>
          <a:xfrm>
            <a:off x="204216" y="2890275"/>
            <a:ext cx="3128830" cy="3128830"/>
          </a:xfrm>
          <a:prstGeom prst="rect">
            <a:avLst/>
          </a:prstGeom>
        </p:spPr>
      </p:pic>
      <p:pic>
        <p:nvPicPr>
          <p:cNvPr id="11" name="Picture 1" descr="RNA-Seq-alignment.png">
            <a:extLst>
              <a:ext uri="{FF2B5EF4-FFF2-40B4-BE49-F238E27FC236}">
                <a16:creationId xmlns:a16="http://schemas.microsoft.com/office/drawing/2014/main" id="{C4CC95B9-7822-9D44-9479-A12E3FCDDE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151" y="2888092"/>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5E29E9BF-E919-5E47-8D48-7A8519760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8" name="Title 1">
            <a:extLst>
              <a:ext uri="{FF2B5EF4-FFF2-40B4-BE49-F238E27FC236}">
                <a16:creationId xmlns:a16="http://schemas.microsoft.com/office/drawing/2014/main" id="{17BFB325-C36D-C643-9293-35DEC0D050E8}"/>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Calibri"/>
              </a:rPr>
              <a:t>Felicia Gomez, </a:t>
            </a:r>
            <a:r>
              <a:rPr kumimoji="0" lang="en-US" sz="1800" b="0" i="0" u="none" strike="noStrike" kern="1200" cap="none" spc="0" normalizeH="0" baseline="0" noProof="0" dirty="0" err="1">
                <a:ln>
                  <a:noFill/>
                </a:ln>
                <a:solidFill>
                  <a:prstClr val="white"/>
                </a:solidFill>
                <a:effectLst/>
                <a:uLnTx/>
                <a:uFillTx/>
                <a:latin typeface="Calibri"/>
                <a:ea typeface="+mn-ea"/>
                <a:cs typeface="Calibri"/>
              </a:rPr>
              <a:t>Charlz</a:t>
            </a:r>
            <a:r>
              <a:rPr kumimoji="0" lang="en-US" sz="1800" b="0" i="0" u="none" strike="noStrike" kern="1200" cap="none" spc="0" normalizeH="0" baseline="0" noProof="0" dirty="0">
                <a:ln>
                  <a:noFill/>
                </a:ln>
                <a:solidFill>
                  <a:prstClr val="white"/>
                </a:solidFill>
                <a:effectLst/>
                <a:uLnTx/>
                <a:uFillTx/>
                <a:latin typeface="Calibri"/>
                <a:ea typeface="+mn-ea"/>
                <a:cs typeface="Calibri"/>
              </a:rPr>
              <a:t> Jerold, Obi Griffith, Malachi Griffith,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Calibri"/>
              </a:rPr>
              <a:t>My Hoang, Mariam Khanfar, Chris Miller, Kartik Singhal, Jennie Yao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1270">
                  <a:solidFill>
                    <a:prstClr val="black">
                      <a:alpha val="38000"/>
                    </a:prstClr>
                  </a:solidFill>
                </a:ln>
                <a:solidFill>
                  <a:prstClr val="white"/>
                </a:solidFill>
                <a:effectLst/>
                <a:uLnTx/>
                <a:uFillTx/>
                <a:latin typeface="Calibri"/>
                <a:ea typeface="+mn-ea"/>
                <a:cs typeface="Calibri"/>
              </a:rPr>
              <a:t>Advanced Sequencing Technologies &amp; Bioinformatics Analysis </a:t>
            </a:r>
            <a:r>
              <a:rPr kumimoji="0" lang="en-US" sz="1600" b="0" i="0" u="none" strike="noStrike" kern="1200" cap="none" spc="0" normalizeH="0" baseline="0" noProof="0" dirty="0">
                <a:ln w="1270">
                  <a:solidFill>
                    <a:prstClr val="black">
                      <a:alpha val="38000"/>
                    </a:prstClr>
                  </a:solidFill>
                </a:ln>
                <a:solidFill>
                  <a:prstClr val="white"/>
                </a:solidFill>
                <a:effectLst/>
                <a:uLnTx/>
                <a:uFillTx/>
                <a:latin typeface="Calibri"/>
                <a:ea typeface="+mn-ea"/>
                <a:cs typeface="Calibri"/>
              </a:rPr>
              <a:t>November 10-21, 2025</a:t>
            </a:r>
          </a:p>
        </p:txBody>
      </p:sp>
      <p:sp>
        <p:nvSpPr>
          <p:cNvPr id="3" name="Title 1">
            <a:extLst>
              <a:ext uri="{FF2B5EF4-FFF2-40B4-BE49-F238E27FC236}">
                <a16:creationId xmlns:a16="http://schemas.microsoft.com/office/drawing/2014/main" id="{C12173AF-6BE8-48EF-91E5-4A16A9EC898B}"/>
              </a:ext>
            </a:extLst>
          </p:cNvPr>
          <p:cNvSpPr txBox="1">
            <a:spLocks/>
          </p:cNvSpPr>
          <p:nvPr/>
        </p:nvSpPr>
        <p:spPr bwMode="auto">
          <a:xfrm>
            <a:off x="6096000" y="198371"/>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spTree>
    <p:extLst>
      <p:ext uri="{BB962C8B-B14F-4D97-AF65-F5344CB8AC3E}">
        <p14:creationId xmlns:p14="http://schemas.microsoft.com/office/powerpoint/2010/main" val="378789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rPr>
              <a:t>Select reference genome</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18198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https://software.broadinstitute.org/software/igv/FileFormats</a:t>
            </a:r>
            <a:r>
              <a:rPr lang="en-US" sz="2000" dirty="0">
                <a:latin typeface="Calibri" charset="0"/>
                <a:ea typeface="ＭＳ Ｐゴシック" charset="0"/>
              </a:rPr>
              <a:t> </a:t>
            </a: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068972-0EB6-415D-AB4F-DC0648EE5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4" y="2103784"/>
            <a:ext cx="2709779" cy="3595465"/>
          </a:xfrm>
          <a:prstGeom prst="rect">
            <a:avLst/>
          </a:prstGeom>
        </p:spPr>
      </p:pic>
      <p:pic>
        <p:nvPicPr>
          <p:cNvPr id="5" name="Picture 4">
            <a:extLst>
              <a:ext uri="{FF2B5EF4-FFF2-40B4-BE49-F238E27FC236}">
                <a16:creationId xmlns:a16="http://schemas.microsoft.com/office/drawing/2014/main" id="{38DE77F2-8CD2-6398-00A9-6064FAB11BFD}"/>
              </a:ext>
            </a:extLst>
          </p:cNvPr>
          <p:cNvPicPr>
            <a:picLocks noChangeAspect="1"/>
          </p:cNvPicPr>
          <p:nvPr/>
        </p:nvPicPr>
        <p:blipFill rotWithShape="1">
          <a:blip r:embed="rId6">
            <a:extLst>
              <a:ext uri="{28A0092B-C50C-407E-A947-70E740481C1C}">
                <a14:useLocalDpi xmlns:a14="http://schemas.microsoft.com/office/drawing/2010/main" val="0"/>
              </a:ext>
            </a:extLst>
          </a:blip>
          <a:srcRect t="1324"/>
          <a:stretch/>
        </p:blipFill>
        <p:spPr>
          <a:xfrm>
            <a:off x="4976358" y="2238115"/>
            <a:ext cx="2239284" cy="2431540"/>
          </a:xfrm>
          <a:prstGeom prst="rect">
            <a:avLst/>
          </a:prstGeom>
        </p:spPr>
      </p:pic>
    </p:spTree>
    <p:extLst>
      <p:ext uri="{BB962C8B-B14F-4D97-AF65-F5344CB8AC3E}">
        <p14:creationId xmlns:p14="http://schemas.microsoft.com/office/powerpoint/2010/main" val="235277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658400" cy="831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Other notes</a:t>
            </a:r>
            <a:endParaRPr dirty="0"/>
          </a:p>
        </p:txBody>
      </p:sp>
      <p:pic>
        <p:nvPicPr>
          <p:cNvPr id="3" name="Picture 2">
            <a:extLst>
              <a:ext uri="{FF2B5EF4-FFF2-40B4-BE49-F238E27FC236}">
                <a16:creationId xmlns:a16="http://schemas.microsoft.com/office/drawing/2014/main" id="{250A8CBE-239E-BCA4-D74E-D4FED4C5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1419552"/>
            <a:ext cx="3123591" cy="2220466"/>
          </a:xfrm>
          <a:prstGeom prst="rect">
            <a:avLst/>
          </a:prstGeom>
        </p:spPr>
      </p:pic>
      <p:pic>
        <p:nvPicPr>
          <p:cNvPr id="5" name="Picture 4">
            <a:extLst>
              <a:ext uri="{FF2B5EF4-FFF2-40B4-BE49-F238E27FC236}">
                <a16:creationId xmlns:a16="http://schemas.microsoft.com/office/drawing/2014/main" id="{065A99D3-7046-2A89-9255-CFC61C9F0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965" y="1318470"/>
            <a:ext cx="5105687" cy="2013629"/>
          </a:xfrm>
          <a:prstGeom prst="rect">
            <a:avLst/>
          </a:prstGeom>
        </p:spPr>
      </p:pic>
      <p:pic>
        <p:nvPicPr>
          <p:cNvPr id="7" name="Picture 6">
            <a:extLst>
              <a:ext uri="{FF2B5EF4-FFF2-40B4-BE49-F238E27FC236}">
                <a16:creationId xmlns:a16="http://schemas.microsoft.com/office/drawing/2014/main" id="{1A043AEA-5070-8F49-1371-21F5F358B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958" y="3934981"/>
            <a:ext cx="5084682" cy="1566168"/>
          </a:xfrm>
          <a:prstGeom prst="rect">
            <a:avLst/>
          </a:prstGeom>
        </p:spPr>
      </p:pic>
      <p:sp>
        <p:nvSpPr>
          <p:cNvPr id="8" name="TextBox 7">
            <a:extLst>
              <a:ext uri="{FF2B5EF4-FFF2-40B4-BE49-F238E27FC236}">
                <a16:creationId xmlns:a16="http://schemas.microsoft.com/office/drawing/2014/main" id="{4A7D36A5-1896-A0AD-1CFD-7AD425BE2E51}"/>
              </a:ext>
            </a:extLst>
          </p:cNvPr>
          <p:cNvSpPr txBox="1"/>
          <p:nvPr/>
        </p:nvSpPr>
        <p:spPr>
          <a:xfrm>
            <a:off x="191344" y="3700408"/>
            <a:ext cx="4176464" cy="1200329"/>
          </a:xfrm>
          <a:prstGeom prst="rect">
            <a:avLst/>
          </a:prstGeom>
          <a:noFill/>
        </p:spPr>
        <p:txBody>
          <a:bodyPr wrap="square" rtlCol="0">
            <a:spAutoFit/>
          </a:bodyPr>
          <a:lstStyle/>
          <a:p>
            <a:r>
              <a:rPr lang="en-US" dirty="0"/>
              <a:t>Transparent (White) reads: </a:t>
            </a:r>
          </a:p>
          <a:p>
            <a:r>
              <a:rPr lang="en-US" b="0" i="0" u="none" strike="noStrike" dirty="0">
                <a:solidFill>
                  <a:srgbClr val="333333"/>
                </a:solidFill>
                <a:effectLst/>
                <a:latin typeface="Arial" panose="020B0604020202020204" pitchFamily="34" charset="0"/>
              </a:rPr>
              <a:t>Low quality </a:t>
            </a:r>
            <a:r>
              <a:rPr lang="en-US" dirty="0">
                <a:solidFill>
                  <a:srgbClr val="333333"/>
                </a:solidFill>
                <a:latin typeface="Arial" panose="020B0604020202020204" pitchFamily="34" charset="0"/>
              </a:rPr>
              <a:t>reads/</a:t>
            </a:r>
          </a:p>
          <a:p>
            <a:r>
              <a:rPr lang="en-US" b="0" i="0" u="none" strike="noStrike" dirty="0">
                <a:solidFill>
                  <a:srgbClr val="333333"/>
                </a:solidFill>
                <a:effectLst/>
                <a:latin typeface="Arial" panose="020B0604020202020204" pitchFamily="34" charset="0"/>
              </a:rPr>
              <a:t>mapping quality equal to zero</a:t>
            </a:r>
            <a:endParaRPr lang="en-US" dirty="0"/>
          </a:p>
        </p:txBody>
      </p:sp>
      <p:sp>
        <p:nvSpPr>
          <p:cNvPr id="9" name="TextBox 8">
            <a:extLst>
              <a:ext uri="{FF2B5EF4-FFF2-40B4-BE49-F238E27FC236}">
                <a16:creationId xmlns:a16="http://schemas.microsoft.com/office/drawing/2014/main" id="{B24E65FF-D369-E873-D4FA-BFBB426E73E7}"/>
              </a:ext>
            </a:extLst>
          </p:cNvPr>
          <p:cNvSpPr txBox="1"/>
          <p:nvPr/>
        </p:nvSpPr>
        <p:spPr>
          <a:xfrm>
            <a:off x="5811964" y="3386936"/>
            <a:ext cx="1080120" cy="830997"/>
          </a:xfrm>
          <a:prstGeom prst="rect">
            <a:avLst/>
          </a:prstGeom>
          <a:noFill/>
        </p:spPr>
        <p:txBody>
          <a:bodyPr wrap="square" rtlCol="0">
            <a:spAutoFit/>
          </a:bodyPr>
          <a:lstStyle/>
          <a:p>
            <a:r>
              <a:rPr lang="en-US" dirty="0"/>
              <a:t>Purple	 </a:t>
            </a:r>
          </a:p>
        </p:txBody>
      </p:sp>
      <p:pic>
        <p:nvPicPr>
          <p:cNvPr id="1026" name="Picture 2">
            <a:extLst>
              <a:ext uri="{FF2B5EF4-FFF2-40B4-BE49-F238E27FC236}">
                <a16:creationId xmlns:a16="http://schemas.microsoft.com/office/drawing/2014/main" id="{0B7E01B9-E795-C54A-3EC0-55A7FDF03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260" y="3521266"/>
            <a:ext cx="241300" cy="1778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0F19AE-2BEF-950C-B444-623D9E670419}"/>
              </a:ext>
            </a:extLst>
          </p:cNvPr>
          <p:cNvSpPr txBox="1"/>
          <p:nvPr/>
        </p:nvSpPr>
        <p:spPr>
          <a:xfrm>
            <a:off x="7667316" y="3386936"/>
            <a:ext cx="3024336" cy="461665"/>
          </a:xfrm>
          <a:prstGeom prst="rect">
            <a:avLst/>
          </a:prstGeom>
          <a:noFill/>
        </p:spPr>
        <p:txBody>
          <a:bodyPr wrap="square" rtlCol="0">
            <a:spAutoFit/>
          </a:bodyPr>
          <a:lstStyle/>
          <a:p>
            <a:r>
              <a:rPr lang="en-US" dirty="0"/>
              <a:t>: Insertion</a:t>
            </a:r>
          </a:p>
        </p:txBody>
      </p:sp>
      <p:sp>
        <p:nvSpPr>
          <p:cNvPr id="12" name="TextBox 11">
            <a:extLst>
              <a:ext uri="{FF2B5EF4-FFF2-40B4-BE49-F238E27FC236}">
                <a16:creationId xmlns:a16="http://schemas.microsoft.com/office/drawing/2014/main" id="{58D26050-8330-4C7F-EBBA-4CF7758EC48C}"/>
              </a:ext>
            </a:extLst>
          </p:cNvPr>
          <p:cNvSpPr txBox="1"/>
          <p:nvPr/>
        </p:nvSpPr>
        <p:spPr>
          <a:xfrm>
            <a:off x="5693461" y="5682014"/>
            <a:ext cx="4847676" cy="461665"/>
          </a:xfrm>
          <a:prstGeom prst="rect">
            <a:avLst/>
          </a:prstGeom>
          <a:noFill/>
        </p:spPr>
        <p:txBody>
          <a:bodyPr wrap="square" rtlCol="0">
            <a:spAutoFit/>
          </a:bodyPr>
          <a:lstStyle/>
          <a:p>
            <a:r>
              <a:rPr lang="en-US" dirty="0"/>
              <a:t>Gapped read/black bar: Deletion</a:t>
            </a:r>
          </a:p>
        </p:txBody>
      </p:sp>
    </p:spTree>
    <p:extLst>
      <p:ext uri="{BB962C8B-B14F-4D97-AF65-F5344CB8AC3E}">
        <p14:creationId xmlns:p14="http://schemas.microsoft.com/office/powerpoint/2010/main" val="10676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
        <p:nvSpPr>
          <p:cNvPr id="2" name="Google Shape;159;g24c7d206a1c_1_72">
            <a:extLst>
              <a:ext uri="{FF2B5EF4-FFF2-40B4-BE49-F238E27FC236}">
                <a16:creationId xmlns:a16="http://schemas.microsoft.com/office/drawing/2014/main" id="{B8DC0D76-2DA9-C5EB-4595-1AEBE7541B20}"/>
              </a:ext>
            </a:extLst>
          </p:cNvPr>
          <p:cNvSpPr txBox="1"/>
          <p:nvPr/>
        </p:nvSpPr>
        <p:spPr>
          <a:xfrm>
            <a:off x="2117124" y="3832139"/>
            <a:ext cx="7951500" cy="30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Verdana"/>
                <a:ea typeface="Verdana"/>
                <a:cs typeface="Verdana"/>
                <a:sym typeface="Verdana"/>
              </a:rPr>
              <a:t>Workshop Sponsors:</a:t>
            </a:r>
            <a:endParaRPr sz="1400" b="0" i="0" u="none" strike="noStrike" cap="none">
              <a:solidFill>
                <a:srgbClr val="000000"/>
              </a:solidFill>
              <a:latin typeface="Arial"/>
              <a:ea typeface="Arial"/>
              <a:cs typeface="Arial"/>
              <a:sym typeface="Arial"/>
            </a:endParaRPr>
          </a:p>
        </p:txBody>
      </p:sp>
      <p:pic>
        <p:nvPicPr>
          <p:cNvPr id="8" name="Google Shape;160;g24c7d206a1c_1_72">
            <a:extLst>
              <a:ext uri="{FF2B5EF4-FFF2-40B4-BE49-F238E27FC236}">
                <a16:creationId xmlns:a16="http://schemas.microsoft.com/office/drawing/2014/main" id="{01597365-93B9-A7E0-9FD6-1295211A1B18}"/>
              </a:ext>
            </a:extLst>
          </p:cNvPr>
          <p:cNvPicPr preferRelativeResize="0"/>
          <p:nvPr/>
        </p:nvPicPr>
        <p:blipFill rotWithShape="1">
          <a:blip r:embed="rId3">
            <a:alphaModFix/>
          </a:blip>
          <a:srcRect/>
          <a:stretch/>
        </p:blipFill>
        <p:spPr>
          <a:xfrm>
            <a:off x="8025272" y="4403978"/>
            <a:ext cx="1105775" cy="795825"/>
          </a:xfrm>
          <a:prstGeom prst="rect">
            <a:avLst/>
          </a:prstGeom>
          <a:noFill/>
          <a:ln>
            <a:noFill/>
          </a:ln>
        </p:spPr>
      </p:pic>
      <p:pic>
        <p:nvPicPr>
          <p:cNvPr id="9" name="Google Shape;161;g24c7d206a1c_1_72">
            <a:extLst>
              <a:ext uri="{FF2B5EF4-FFF2-40B4-BE49-F238E27FC236}">
                <a16:creationId xmlns:a16="http://schemas.microsoft.com/office/drawing/2014/main" id="{C93A1824-FABC-98F3-CC90-C7EB3930F4CD}"/>
              </a:ext>
            </a:extLst>
          </p:cNvPr>
          <p:cNvPicPr preferRelativeResize="0"/>
          <p:nvPr/>
        </p:nvPicPr>
        <p:blipFill rotWithShape="1">
          <a:blip r:embed="rId4">
            <a:alphaModFix/>
          </a:blip>
          <a:srcRect/>
          <a:stretch/>
        </p:blipFill>
        <p:spPr>
          <a:xfrm>
            <a:off x="3060951" y="4570130"/>
            <a:ext cx="2085975" cy="590550"/>
          </a:xfrm>
          <a:prstGeom prst="rect">
            <a:avLst/>
          </a:prstGeom>
          <a:noFill/>
          <a:ln>
            <a:noFill/>
          </a:ln>
        </p:spPr>
      </p:pic>
      <p:pic>
        <p:nvPicPr>
          <p:cNvPr id="10" name="Google Shape;162;g24c7d206a1c_1_72">
            <a:extLst>
              <a:ext uri="{FF2B5EF4-FFF2-40B4-BE49-F238E27FC236}">
                <a16:creationId xmlns:a16="http://schemas.microsoft.com/office/drawing/2014/main" id="{B78BA378-80CF-67A3-C3D4-D4D41008053A}"/>
              </a:ext>
            </a:extLst>
          </p:cNvPr>
          <p:cNvPicPr preferRelativeResize="0"/>
          <p:nvPr/>
        </p:nvPicPr>
        <p:blipFill rotWithShape="1">
          <a:blip r:embed="rId5">
            <a:alphaModFix/>
          </a:blip>
          <a:srcRect/>
          <a:stretch/>
        </p:blipFill>
        <p:spPr>
          <a:xfrm>
            <a:off x="5708169" y="4243440"/>
            <a:ext cx="1869300" cy="1243925"/>
          </a:xfrm>
          <a:prstGeom prst="rect">
            <a:avLst/>
          </a:prstGeom>
          <a:noFill/>
          <a:ln>
            <a:noFill/>
          </a:ln>
        </p:spPr>
      </p:pic>
      <p:pic>
        <p:nvPicPr>
          <p:cNvPr id="11" name="Google Shape;163;g24c7d206a1c_1_72" descr="A picture containing graphical user interface&#10;&#10;Description automatically generated">
            <a:extLst>
              <a:ext uri="{FF2B5EF4-FFF2-40B4-BE49-F238E27FC236}">
                <a16:creationId xmlns:a16="http://schemas.microsoft.com/office/drawing/2014/main" id="{D96ECD9E-B205-3561-DB3C-D9377746C6AE}"/>
              </a:ext>
            </a:extLst>
          </p:cNvPr>
          <p:cNvPicPr preferRelativeResize="0"/>
          <p:nvPr/>
        </p:nvPicPr>
        <p:blipFill rotWithShape="1">
          <a:blip r:embed="rId6">
            <a:alphaModFix/>
          </a:blip>
          <a:srcRect/>
          <a:stretch/>
        </p:blipFill>
        <p:spPr>
          <a:xfrm>
            <a:off x="6502657" y="5353037"/>
            <a:ext cx="1143000" cy="685800"/>
          </a:xfrm>
          <a:prstGeom prst="rect">
            <a:avLst/>
          </a:prstGeom>
          <a:noFill/>
          <a:ln>
            <a:noFill/>
          </a:ln>
        </p:spPr>
      </p:pic>
      <p:pic>
        <p:nvPicPr>
          <p:cNvPr id="12" name="Google Shape;164;g24c7d206a1c_1_72">
            <a:extLst>
              <a:ext uri="{FF2B5EF4-FFF2-40B4-BE49-F238E27FC236}">
                <a16:creationId xmlns:a16="http://schemas.microsoft.com/office/drawing/2014/main" id="{563C6B9E-43D1-94C5-CC4D-85F9E1643F85}"/>
              </a:ext>
            </a:extLst>
          </p:cNvPr>
          <p:cNvPicPr preferRelativeResize="0"/>
          <p:nvPr/>
        </p:nvPicPr>
        <p:blipFill rotWithShape="1">
          <a:blip r:embed="rId7">
            <a:alphaModFix/>
          </a:blip>
          <a:srcRect/>
          <a:stretch/>
        </p:blipFill>
        <p:spPr>
          <a:xfrm>
            <a:off x="4546337" y="5426596"/>
            <a:ext cx="1311749" cy="538675"/>
          </a:xfrm>
          <a:prstGeom prst="rect">
            <a:avLst/>
          </a:prstGeom>
          <a:noFill/>
          <a:ln>
            <a:noFill/>
          </a:ln>
        </p:spPr>
      </p:pic>
    </p:spTree>
    <p:extLst>
      <p:ext uri="{BB962C8B-B14F-4D97-AF65-F5344CB8AC3E}">
        <p14:creationId xmlns:p14="http://schemas.microsoft.com/office/powerpoint/2010/main" val="405650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a:extLst>
              <a:ext uri="{FF2B5EF4-FFF2-40B4-BE49-F238E27FC236}">
                <a16:creationId xmlns:a16="http://schemas.microsoft.com/office/drawing/2014/main" id="{635AFA04-ACC5-AF6E-D2C9-CD2DB5450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690" y="869207"/>
            <a:ext cx="3960440" cy="3601476"/>
          </a:xfrm>
          <a:prstGeom prst="rect">
            <a:avLst/>
          </a:prstGeom>
        </p:spPr>
      </p:pic>
      <p:pic>
        <p:nvPicPr>
          <p:cNvPr id="10" name="Picture 9">
            <a:extLst>
              <a:ext uri="{FF2B5EF4-FFF2-40B4-BE49-F238E27FC236}">
                <a16:creationId xmlns:a16="http://schemas.microsoft.com/office/drawing/2014/main" id="{4F472B20-267F-4FD3-EF06-B2D088202073}"/>
              </a:ext>
            </a:extLst>
          </p:cNvPr>
          <p:cNvPicPr>
            <a:picLocks noChangeAspect="1"/>
          </p:cNvPicPr>
          <p:nvPr/>
        </p:nvPicPr>
        <p:blipFill rotWithShape="1">
          <a:blip r:embed="rId7">
            <a:extLst>
              <a:ext uri="{28A0092B-C50C-407E-A947-70E740481C1C}">
                <a14:useLocalDpi xmlns:a14="http://schemas.microsoft.com/office/drawing/2010/main" val="0"/>
              </a:ext>
            </a:extLst>
          </a:blip>
          <a:srcRect b="45806"/>
          <a:stretch/>
        </p:blipFill>
        <p:spPr>
          <a:xfrm>
            <a:off x="433206" y="4513529"/>
            <a:ext cx="4844868" cy="1719373"/>
          </a:xfrm>
          <a:prstGeom prst="rect">
            <a:avLst/>
          </a:prstGeom>
        </p:spPr>
      </p:pic>
    </p:spTree>
    <p:extLst>
      <p:ext uri="{BB962C8B-B14F-4D97-AF65-F5344CB8AC3E}">
        <p14:creationId xmlns:p14="http://schemas.microsoft.com/office/powerpoint/2010/main" val="353608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C4B1BBBE-E27A-5444-9F3D-7C1C163700E5}" vid="{7F537DE0-AA54-F54D-8B6B-795F1F6F798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10247</TotalTime>
  <Words>3376</Words>
  <Application>Microsoft Macintosh PowerPoint</Application>
  <PresentationFormat>Widescreen</PresentationFormat>
  <Paragraphs>418</Paragraphs>
  <Slides>60</Slides>
  <Notes>54</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60</vt:i4>
      </vt:variant>
    </vt:vector>
  </HeadingPairs>
  <TitlesOfParts>
    <vt:vector size="69" baseType="lpstr">
      <vt:lpstr>ＭＳ Ｐゴシック</vt:lpstr>
      <vt:lpstr>Arial</vt:lpstr>
      <vt:lpstr>Calibri</vt:lpstr>
      <vt:lpstr>Calibri Light</vt:lpstr>
      <vt:lpstr>Consolas</vt:lpstr>
      <vt:lpstr>Segoe UI</vt:lpstr>
      <vt:lpstr>Verdana</vt:lpstr>
      <vt:lpstr>Office Theme</vt:lpstr>
      <vt:lpstr>1_Office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Select reference genome</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Other notes</vt:lpstr>
      <vt:lpstr>We are on a Coffee Break &amp; Networking Session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Jennie Yao</cp:lastModifiedBy>
  <cp:revision>691</cp:revision>
  <dcterms:created xsi:type="dcterms:W3CDTF">2011-11-14T19:50:16Z</dcterms:created>
  <dcterms:modified xsi:type="dcterms:W3CDTF">2025-11-14T15:14:25Z</dcterms:modified>
</cp:coreProperties>
</file>